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46" r:id="rId1"/>
  </p:sldMasterIdLst>
  <p:notesMasterIdLst>
    <p:notesMasterId r:id="rId31"/>
  </p:notesMasterIdLst>
  <p:sldIdLst>
    <p:sldId id="387" r:id="rId2"/>
    <p:sldId id="390" r:id="rId3"/>
    <p:sldId id="405" r:id="rId4"/>
    <p:sldId id="389" r:id="rId5"/>
    <p:sldId id="419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20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8A"/>
    <a:srgbClr val="012590"/>
    <a:srgbClr val="002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3BDFF-F7A4-6501-225B-2ADE436F9871}" v="3" dt="2022-05-24T09:50:16.759"/>
    <p1510:client id="{208269C5-F922-BA56-8E00-70437EECDD6D}" v="1" dt="2022-05-11T08:12:48.474"/>
    <p1510:client id="{822DD810-2B99-38FE-5271-B574728D60D8}" v="3" dt="2022-05-17T07:12:23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urchene Benayed" userId="S::nbenayed@hct.ac.ae::79099214-5d02-42fa-aa0a-b431c394d9dd" providerId="AD" clId="Web-{208269C5-F922-BA56-8E00-70437EECDD6D}"/>
    <pc:docChg chg="delSld">
      <pc:chgData name="Nourchene Benayed" userId="S::nbenayed@hct.ac.ae::79099214-5d02-42fa-aa0a-b431c394d9dd" providerId="AD" clId="Web-{208269C5-F922-BA56-8E00-70437EECDD6D}" dt="2022-05-11T08:12:48.474" v="0"/>
      <pc:docMkLst>
        <pc:docMk/>
      </pc:docMkLst>
      <pc:sldChg chg="del">
        <pc:chgData name="Nourchene Benayed" userId="S::nbenayed@hct.ac.ae::79099214-5d02-42fa-aa0a-b431c394d9dd" providerId="AD" clId="Web-{208269C5-F922-BA56-8E00-70437EECDD6D}" dt="2022-05-11T08:12:48.474" v="0"/>
        <pc:sldMkLst>
          <pc:docMk/>
          <pc:sldMk cId="480039532" sldId="256"/>
        </pc:sldMkLst>
      </pc:sldChg>
    </pc:docChg>
  </pc:docChgLst>
  <pc:docChgLst>
    <pc:chgData name="Nourchene Benayed" userId="S::nbenayed@hct.ac.ae::79099214-5d02-42fa-aa0a-b431c394d9dd" providerId="AD" clId="Web-{822DD810-2B99-38FE-5271-B574728D60D8}"/>
    <pc:docChg chg="modSld">
      <pc:chgData name="Nourchene Benayed" userId="S::nbenayed@hct.ac.ae::79099214-5d02-42fa-aa0a-b431c394d9dd" providerId="AD" clId="Web-{822DD810-2B99-38FE-5271-B574728D60D8}" dt="2022-05-17T07:12:23.739" v="2" actId="20577"/>
      <pc:docMkLst>
        <pc:docMk/>
      </pc:docMkLst>
      <pc:sldChg chg="modSp">
        <pc:chgData name="Nourchene Benayed" userId="S::nbenayed@hct.ac.ae::79099214-5d02-42fa-aa0a-b431c394d9dd" providerId="AD" clId="Web-{822DD810-2B99-38FE-5271-B574728D60D8}" dt="2022-05-17T07:12:23.739" v="2" actId="20577"/>
        <pc:sldMkLst>
          <pc:docMk/>
          <pc:sldMk cId="2297247596" sldId="387"/>
        </pc:sldMkLst>
        <pc:spChg chg="mod">
          <ac:chgData name="Nourchene Benayed" userId="S::nbenayed@hct.ac.ae::79099214-5d02-42fa-aa0a-b431c394d9dd" providerId="AD" clId="Web-{822DD810-2B99-38FE-5271-B574728D60D8}" dt="2022-05-17T07:12:17.567" v="0" actId="20577"/>
          <ac:spMkLst>
            <pc:docMk/>
            <pc:sldMk cId="2297247596" sldId="387"/>
            <ac:spMk id="2" creationId="{1601012E-CD63-E8F9-68EF-56A675E46F96}"/>
          </ac:spMkLst>
        </pc:spChg>
        <pc:spChg chg="mod">
          <ac:chgData name="Nourchene Benayed" userId="S::nbenayed@hct.ac.ae::79099214-5d02-42fa-aa0a-b431c394d9dd" providerId="AD" clId="Web-{822DD810-2B99-38FE-5271-B574728D60D8}" dt="2022-05-17T07:12:23.739" v="2" actId="20577"/>
          <ac:spMkLst>
            <pc:docMk/>
            <pc:sldMk cId="2297247596" sldId="387"/>
            <ac:spMk id="3" creationId="{B9F5D01E-B5CF-9AE2-6B30-788AEA42F838}"/>
          </ac:spMkLst>
        </pc:spChg>
      </pc:sldChg>
    </pc:docChg>
  </pc:docChgLst>
  <pc:docChgLst>
    <pc:chgData name="Nourchene Benayed" userId="S::nbenayed@hct.ac.ae::79099214-5d02-42fa-aa0a-b431c394d9dd" providerId="AD" clId="Web-{1BE3BDFF-F7A4-6501-225B-2ADE436F9871}"/>
    <pc:docChg chg="addSld delSld modSld">
      <pc:chgData name="Nourchene Benayed" userId="S::nbenayed@hct.ac.ae::79099214-5d02-42fa-aa0a-b431c394d9dd" providerId="AD" clId="Web-{1BE3BDFF-F7A4-6501-225B-2ADE436F9871}" dt="2022-05-24T09:50:16.759" v="21"/>
      <pc:docMkLst>
        <pc:docMk/>
      </pc:docMkLst>
      <pc:sldChg chg="modNotes">
        <pc:chgData name="Nourchene Benayed" userId="S::nbenayed@hct.ac.ae::79099214-5d02-42fa-aa0a-b431c394d9dd" providerId="AD" clId="Web-{1BE3BDFF-F7A4-6501-225B-2ADE436F9871}" dt="2022-05-24T09:49:23.712" v="18"/>
        <pc:sldMkLst>
          <pc:docMk/>
          <pc:sldMk cId="617327291" sldId="383"/>
        </pc:sldMkLst>
      </pc:sldChg>
      <pc:sldChg chg="modNotes">
        <pc:chgData name="Nourchene Benayed" userId="S::nbenayed@hct.ac.ae::79099214-5d02-42fa-aa0a-b431c394d9dd" providerId="AD" clId="Web-{1BE3BDFF-F7A4-6501-225B-2ADE436F9871}" dt="2022-05-24T09:48:52.883" v="16"/>
        <pc:sldMkLst>
          <pc:docMk/>
          <pc:sldMk cId="2324354165" sldId="384"/>
        </pc:sldMkLst>
      </pc:sldChg>
      <pc:sldChg chg="addSp delSp modSp new del">
        <pc:chgData name="Nourchene Benayed" userId="S::nbenayed@hct.ac.ae::79099214-5d02-42fa-aa0a-b431c394d9dd" providerId="AD" clId="Web-{1BE3BDFF-F7A4-6501-225B-2ADE436F9871}" dt="2022-05-24T09:50:16.759" v="21"/>
        <pc:sldMkLst>
          <pc:docMk/>
          <pc:sldMk cId="1945683823" sldId="388"/>
        </pc:sldMkLst>
        <pc:spChg chg="del">
          <ac:chgData name="Nourchene Benayed" userId="S::nbenayed@hct.ac.ae::79099214-5d02-42fa-aa0a-b431c394d9dd" providerId="AD" clId="Web-{1BE3BDFF-F7A4-6501-225B-2ADE436F9871}" dt="2022-05-24T09:49:37.102" v="20"/>
          <ac:spMkLst>
            <pc:docMk/>
            <pc:sldMk cId="1945683823" sldId="388"/>
            <ac:spMk id="3" creationId="{AB00EF99-FA9D-8DBD-1D1C-A1CE059903C8}"/>
          </ac:spMkLst>
        </pc:spChg>
        <pc:graphicFrameChg chg="add mod ord modGraphic">
          <ac:chgData name="Nourchene Benayed" userId="S::nbenayed@hct.ac.ae::79099214-5d02-42fa-aa0a-b431c394d9dd" providerId="AD" clId="Web-{1BE3BDFF-F7A4-6501-225B-2ADE436F9871}" dt="2022-05-24T09:49:37.102" v="20"/>
          <ac:graphicFrameMkLst>
            <pc:docMk/>
            <pc:sldMk cId="1945683823" sldId="388"/>
            <ac:graphicFrameMk id="5" creationId="{A33689D0-A488-F9ED-5A5C-9597F0219B5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3D1DD-95E1-BB42-ABEC-C406E5285E45}" type="datetimeFigureOut">
              <a:rPr lang="en-AE" smtClean="0"/>
              <a:t>7/7/23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E79F0-4AF6-0E47-B59B-FEA88779C15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8384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655CEE-00CE-4046-A485-7C811098D8D5}" type="slidenum">
              <a:rPr lang="en-US" smtClean="0">
                <a:latin typeface="Arial" pitchFamily="34" charset="0"/>
              </a:rPr>
              <a:pPr/>
              <a:t>2</a:t>
            </a:fld>
            <a:endParaRPr lang="en-US">
              <a:latin typeface="Arial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52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8E109C-6DED-4AE5-8344-5CD687AEEFC2}" type="slidenum">
              <a:rPr lang="en-US" smtClean="0">
                <a:latin typeface="Arial" pitchFamily="34" charset="0"/>
              </a:rPr>
              <a:pPr/>
              <a:t>23</a:t>
            </a:fld>
            <a:endParaRPr lang="en-US">
              <a:latin typeface="Arial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00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7107F6-D40D-4641-9238-49C930224ECA}" type="slidenum">
              <a:rPr lang="en-US" smtClean="0">
                <a:latin typeface="Arial" pitchFamily="34" charset="0"/>
              </a:rPr>
              <a:pPr/>
              <a:t>24</a:t>
            </a:fld>
            <a:endParaRPr lang="en-US">
              <a:latin typeface="Arial" pitchFamily="3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72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204478-C881-4CA4-994A-F3AD0C31363F}" type="slidenum">
              <a:rPr lang="en-US" smtClean="0">
                <a:latin typeface="Arial" pitchFamily="34" charset="0"/>
              </a:rPr>
              <a:pPr/>
              <a:t>3</a:t>
            </a:fld>
            <a:endParaRPr lang="en-US">
              <a:latin typeface="Arial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93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38525F-9BB9-4471-8311-EE129224D883}" type="slidenum">
              <a:rPr lang="en-US" smtClean="0">
                <a:latin typeface="Arial" pitchFamily="34" charset="0"/>
              </a:rPr>
              <a:pPr/>
              <a:t>6</a:t>
            </a:fld>
            <a:endParaRPr lang="en-US">
              <a:latin typeface="Arial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23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ECC967-0CB4-4C5F-977A-31FDDD1FBA16}" type="slidenum">
              <a:rPr lang="en-US" smtClean="0">
                <a:latin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605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1D3628-FB4D-4E7C-B587-F24EADE61270}" type="slidenum">
              <a:rPr lang="en-US" smtClean="0">
                <a:latin typeface="Arial" pitchFamily="34" charset="0"/>
              </a:rPr>
              <a:pPr/>
              <a:t>14</a:t>
            </a:fld>
            <a:endParaRPr lang="en-US">
              <a:latin typeface="Arial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502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1FD3AA-C974-45F4-8BD2-033E21B2C2BD}" type="slidenum">
              <a:rPr lang="en-US" smtClean="0">
                <a:latin typeface="Arial" pitchFamily="34" charset="0"/>
              </a:rPr>
              <a:pPr/>
              <a:t>15</a:t>
            </a:fld>
            <a:endParaRPr lang="en-US">
              <a:latin typeface="Arial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5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20695-DEBD-4DA6-A2C3-44A069D32601}" type="slidenum">
              <a:rPr lang="en-US" smtClean="0">
                <a:latin typeface="Arial" pitchFamily="34" charset="0"/>
              </a:rPr>
              <a:pPr/>
              <a:t>16</a:t>
            </a:fld>
            <a:endParaRPr lang="en-US">
              <a:latin typeface="Arial" pitchFamily="34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9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9F2A5-E354-4113-A52E-782AE36FE7DB}" type="slidenum">
              <a:rPr lang="en-US" smtClean="0">
                <a:latin typeface="Arial" pitchFamily="34" charset="0"/>
              </a:rPr>
              <a:pPr/>
              <a:t>17</a:t>
            </a:fld>
            <a:endParaRPr lang="en-US">
              <a:latin typeface="Arial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5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5549C9-2862-49F4-A6C6-7B15D09BE99C}" type="slidenum">
              <a:rPr lang="en-US" smtClean="0">
                <a:latin typeface="Arial" pitchFamily="34" charset="0"/>
              </a:rPr>
              <a:pPr/>
              <a:t>22</a:t>
            </a:fld>
            <a:endParaRPr lang="en-US">
              <a:latin typeface="Arial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56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865943"/>
            <a:ext cx="11262866" cy="2524621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761212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rgbClr val="00218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3236226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4722628-BBB2-4C99-B655-8027EFF2C196}" type="datetime1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JS - Chapter5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85973AE3-A1F3-9E38-FE11-7CD7195C17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18685" y="496432"/>
            <a:ext cx="6718560" cy="1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4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443A-D2D8-4637-B0C0-3C902F44F76D}" type="datetime1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JS - Chapter5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0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F30BB55-9335-4A25-9C05-413334877E7D}" type="datetime1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JS - Chapter5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29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nd Title for the Presentation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E9241090-81F5-3947-93CB-6896CF7F94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6339" y="5106074"/>
            <a:ext cx="6971077" cy="69849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06DB1578-413F-2C4E-9D70-BBE3D7A5D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39" y="3607860"/>
            <a:ext cx="5298020" cy="149821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2CFC90AB-DF59-D34A-9818-151D5C1D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339" y="6029515"/>
            <a:ext cx="3138522" cy="365125"/>
          </a:xfrm>
        </p:spPr>
        <p:txBody>
          <a:bodyPr/>
          <a:lstStyle>
            <a:lvl1pPr>
              <a:defRPr sz="1500">
                <a:solidFill>
                  <a:schemeClr val="accent6">
                    <a:lumMod val="75000"/>
                    <a:lumOff val="25000"/>
                  </a:schemeClr>
                </a:solidFill>
              </a:defRPr>
            </a:lvl1pPr>
          </a:lstStyle>
          <a:p>
            <a:fld id="{F4FDA471-0609-46E3-9340-5455F82A2031}" type="datetime1">
              <a:rPr lang="en-US" smtClean="0"/>
              <a:t>7/7/23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88388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der Slides for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70734C94-E5A8-F84D-A000-4D877B9CC8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7273" y="3713060"/>
            <a:ext cx="9143999" cy="1006475"/>
          </a:xfrm>
          <a:prstGeom prst="rect">
            <a:avLst/>
          </a:prstGeom>
        </p:spPr>
        <p:txBody>
          <a:bodyPr anchor="t" anchorCtr="0"/>
          <a:lstStyle>
            <a:lvl1pPr algn="l">
              <a:defRPr sz="4500" b="1">
                <a:solidFill>
                  <a:srgbClr val="0024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Session title style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E4DC168-AD7A-524E-9D94-2B3F22C5A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949" y="2051"/>
            <a:ext cx="236191" cy="6858000"/>
          </a:xfrm>
          <a:prstGeom prst="rect">
            <a:avLst/>
          </a:prstGeo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5C43E3D-0D26-234A-9592-5DAA63D126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7263" y="2962275"/>
            <a:ext cx="8056562" cy="3952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5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Session Details</a:t>
            </a:r>
          </a:p>
        </p:txBody>
      </p:sp>
    </p:spTree>
    <p:extLst>
      <p:ext uri="{BB962C8B-B14F-4D97-AF65-F5344CB8AC3E}">
        <p14:creationId xmlns:p14="http://schemas.microsoft.com/office/powerpoint/2010/main" val="532079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C30162-B6ED-7641-A0EB-BA573B76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258981"/>
            <a:ext cx="12192000" cy="10064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72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698337F-7DD8-7B42-AE9F-1C15A834B6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2578" y="1380677"/>
            <a:ext cx="4126844" cy="9498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5B8D55-1D7F-D740-8AB9-DB23116BE410}"/>
              </a:ext>
            </a:extLst>
          </p:cNvPr>
          <p:cNvGrpSpPr/>
          <p:nvPr userDrawn="1"/>
        </p:nvGrpSpPr>
        <p:grpSpPr>
          <a:xfrm>
            <a:off x="1963849" y="5952904"/>
            <a:ext cx="8456037" cy="400326"/>
            <a:chOff x="1896939" y="5952904"/>
            <a:chExt cx="8456037" cy="4003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799641-4B53-2B4F-86DB-18C35E61614E}"/>
                </a:ext>
              </a:extLst>
            </p:cNvPr>
            <p:cNvSpPr txBox="1"/>
            <p:nvPr userDrawn="1"/>
          </p:nvSpPr>
          <p:spPr>
            <a:xfrm>
              <a:off x="2188374" y="5964056"/>
              <a:ext cx="2659052" cy="35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2300"/>
                </a:lnSpc>
              </a:pPr>
              <a:r>
                <a:rPr lang="en-US" sz="1500" b="1">
                  <a:solidFill>
                    <a:schemeClr val="bg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800 </a:t>
              </a:r>
              <a:r>
                <a:rPr lang="en-US" sz="1500" b="1" err="1">
                  <a:solidFill>
                    <a:schemeClr val="bg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MyHCT</a:t>
              </a:r>
              <a:r>
                <a:rPr lang="en-US" sz="1500" b="1">
                  <a:solidFill>
                    <a:schemeClr val="bg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(800 69428)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334549F-B791-094D-904B-02DFE9589D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02299" y="6003908"/>
              <a:ext cx="273124" cy="27312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95E0A5D-6B5A-574A-952B-5CCC36F424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896939" y="6065869"/>
              <a:ext cx="276096" cy="1840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A00D36-E1AC-D74E-998F-CC798B2ACD8B}"/>
                </a:ext>
              </a:extLst>
            </p:cNvPr>
            <p:cNvSpPr txBox="1"/>
            <p:nvPr userDrawn="1"/>
          </p:nvSpPr>
          <p:spPr>
            <a:xfrm>
              <a:off x="5293734" y="5952904"/>
              <a:ext cx="2659052" cy="35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2300"/>
                </a:lnSpc>
              </a:pPr>
              <a:r>
                <a:rPr lang="en-US" sz="1500" b="1" err="1">
                  <a:solidFill>
                    <a:schemeClr val="bg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www.hct.ac.ae</a:t>
              </a:r>
              <a:endParaRPr lang="en-US"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CEE45B5-14AA-FB49-B39F-4EEAEEE0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91430" y="5976856"/>
              <a:ext cx="3161546" cy="376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3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D4B2F-BE8A-41E4-93A0-AA07AF3BA19A}" type="datetime1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JS - Chapter5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2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8F6407-8507-45C2-B7A2-5BA21BA4ACC3}" type="datetime1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JS - Chapter5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8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E0122-B297-4E5E-A651-096B5D648D2F}" type="datetime1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JS - Chapter5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9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15C2-8D2E-4BEE-B99E-7906F23526CD}" type="datetime1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JS - Chapter5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5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4186-F46A-49F6-946B-5C9743AE6889}" type="datetime1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JS - Chapter5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89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2DFF4-CE74-4587-8312-3CFDEA51E56D}" type="datetime1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JS - Chapter5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1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61EC0C-FF5C-4D84-A348-541664C80A85}" type="datetime1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JS - Chapter5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00218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61B1-AA10-453A-A00E-5FA93FDAD705}" type="datetime1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JS - Chapter5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5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230A77A-1995-4159-92D4-7596C3F97961}" type="datetime1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JS - Chapter5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740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60" r:id="rId12"/>
    <p:sldLayoutId id="2147483959" r:id="rId13"/>
    <p:sldLayoutId id="2147483958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Water droplet on a petal">
            <a:extLst>
              <a:ext uri="{FF2B5EF4-FFF2-40B4-BE49-F238E27FC236}">
                <a16:creationId xmlns:a16="http://schemas.microsoft.com/office/drawing/2014/main" id="{2BA8EADA-143D-6FE5-6823-018F98AAE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9" name="Group 18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9F5D01E-B5CF-9AE2-6B30-788AEA42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CHAPTER 5: JavaScript Functions and Events handling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601012E-CD63-E8F9-68EF-56A675E46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cap="all">
                <a:solidFill>
                  <a:srgbClr val="2F8A7C"/>
                </a:solidFill>
              </a:rPr>
              <a:t>CLO3: Create interactive web pages using current standards-compliant client-side web technologies</a:t>
            </a:r>
          </a:p>
        </p:txBody>
      </p:sp>
    </p:spTree>
    <p:extLst>
      <p:ext uri="{BB962C8B-B14F-4D97-AF65-F5344CB8AC3E}">
        <p14:creationId xmlns:p14="http://schemas.microsoft.com/office/powerpoint/2010/main" val="229724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Example1</a:t>
            </a:r>
            <a:r>
              <a:rPr lang="en-US" dirty="0">
                <a:latin typeface="Lucida Console" pitchFamily="49" charset="0"/>
              </a:rPr>
              <a:t> square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960" y="1484784"/>
            <a:ext cx="3886200" cy="318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5961" y="4653136"/>
            <a:ext cx="422033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133600" y="1589567"/>
            <a:ext cx="3886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indent="-320040" defTabSz="91440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endParaRPr lang="en-US" sz="2400" dirty="0"/>
          </a:p>
        </p:txBody>
      </p:sp>
      <p:pic>
        <p:nvPicPr>
          <p:cNvPr id="1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4997" y="2269881"/>
            <a:ext cx="4654421" cy="31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</a:p>
        </p:txBody>
      </p:sp>
    </p:spTree>
    <p:extLst>
      <p:ext uri="{BB962C8B-B14F-4D97-AF65-F5344CB8AC3E}">
        <p14:creationId xmlns:p14="http://schemas.microsoft.com/office/powerpoint/2010/main" val="221786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2…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92701" y="1734061"/>
            <a:ext cx="11029615" cy="3678303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pPr lvl="1"/>
            <a:r>
              <a:rPr lang="en-US" dirty="0"/>
              <a:t>Write a JavaScript that determines and returns the largest of three floating-point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ar-S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1123" y="2755260"/>
            <a:ext cx="2808312" cy="383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3491" y="3907388"/>
            <a:ext cx="401955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9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2…</a:t>
            </a:r>
            <a:endParaRPr lang="ar-SA" dirty="0"/>
          </a:p>
        </p:txBody>
      </p:sp>
      <p:pic>
        <p:nvPicPr>
          <p:cNvPr id="6" name="Picture 1" descr="iw3htp5_09_JSFunctions_Page_09"/>
          <p:cNvPicPr>
            <a:picLocks noGrp="1" noChangeAspect="1"/>
          </p:cNvPicPr>
          <p:nvPr isPhoto="1"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503" y="1821136"/>
            <a:ext cx="74032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1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  <a:endParaRPr lang="ar-SA" dirty="0"/>
          </a:p>
        </p:txBody>
      </p:sp>
      <p:pic>
        <p:nvPicPr>
          <p:cNvPr id="6" name="Picture 1" descr="iw3htp5_09_JSFunctions_Page_10"/>
          <p:cNvPicPr>
            <a:picLocks noGrp="1" noChangeAspect="1"/>
          </p:cNvPicPr>
          <p:nvPr isPhoto="1"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9161" y="1920281"/>
            <a:ext cx="74032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7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All variables declared with the keyword </a:t>
            </a:r>
            <a:r>
              <a:rPr lang="en-US" sz="2400" dirty="0" err="1"/>
              <a:t>var</a:t>
            </a:r>
            <a:r>
              <a:rPr lang="en-US" sz="2400" dirty="0"/>
              <a:t> in function definitions are </a:t>
            </a:r>
            <a:r>
              <a:rPr lang="en-US" sz="2400" i="1" u="sng" dirty="0"/>
              <a:t>local variables</a:t>
            </a:r>
            <a:r>
              <a:rPr lang="en-US" sz="2400" dirty="0"/>
              <a:t>—this means that they can be accessed only in the function in which they’re defined.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A function’s parameters are also considered to be local variables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There are several reasons for modularizing a program with functions.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Divide-and-conquer approach makes program development more manageable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Software reusability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Avoid repeating code in a program</a:t>
            </a:r>
            <a:endParaRPr lang="en-US" sz="2200" dirty="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Notes on Programmer-Defined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14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/>
              <a:t>Each identifier in a program has a scope</a:t>
            </a:r>
          </a:p>
          <a:p>
            <a:pPr eaLnBrk="1" hangingPunct="1"/>
            <a:r>
              <a:rPr lang="en-US" sz="2400" dirty="0"/>
              <a:t>The </a:t>
            </a:r>
            <a:r>
              <a:rPr lang="en-US" sz="2400" b="1" dirty="0"/>
              <a:t>scope</a:t>
            </a:r>
            <a:r>
              <a:rPr lang="en-US" sz="2400" dirty="0"/>
              <a:t> of an identifier for a variable or function is the portion of the program in which the identifier can be referenced</a:t>
            </a:r>
          </a:p>
          <a:p>
            <a:pPr eaLnBrk="1" hangingPunct="1"/>
            <a:r>
              <a:rPr lang="en-US" sz="2400" b="1" dirty="0"/>
              <a:t>Global variables </a:t>
            </a:r>
            <a:r>
              <a:rPr lang="en-US" sz="2400" dirty="0"/>
              <a:t>or </a:t>
            </a:r>
            <a:r>
              <a:rPr lang="en-US" sz="2400" b="1" dirty="0"/>
              <a:t>script-level variables</a:t>
            </a:r>
            <a:r>
              <a:rPr lang="en-US" sz="2400" dirty="0"/>
              <a:t> are accessible in any part of a script and are said to have </a:t>
            </a:r>
            <a:r>
              <a:rPr lang="en-US" sz="2400" b="1" dirty="0"/>
              <a:t>global scope</a:t>
            </a:r>
          </a:p>
          <a:p>
            <a:pPr lvl="1" eaLnBrk="1" hangingPunct="1"/>
            <a:r>
              <a:rPr lang="en-US" sz="2400" dirty="0"/>
              <a:t>Thus every function in the script can potentially use the variables</a:t>
            </a: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Scope Rules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4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Grp="1" noChangeArrowheads="1"/>
          </p:cNvSpPr>
          <p:nvPr>
            <p:ph idx="1"/>
          </p:nvPr>
        </p:nvSpPr>
        <p:spPr>
          <a:xfrm>
            <a:off x="728132" y="2064773"/>
            <a:ext cx="10588798" cy="377040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Identifiers declared inside a function have function (or local) scope and can be used only in that function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Local variables of a function and function parameters have function scope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If a local variable in a function has the same name as a global variable, the global variable is “hidden” from the body of the function.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Scope Rules (local variables)…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5550" y="4488623"/>
            <a:ext cx="67627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5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1858298"/>
            <a:ext cx="11109363" cy="400050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/>
              <a:t>JavaScript provides global functions as part of a </a:t>
            </a:r>
            <a:r>
              <a:rPr lang="en-US" sz="2000" dirty="0">
                <a:latin typeface="Lucida Console" pitchFamily="49" charset="0"/>
              </a:rPr>
              <a:t>Global</a:t>
            </a:r>
            <a:r>
              <a:rPr lang="en-US" sz="2000" dirty="0"/>
              <a:t> object</a:t>
            </a:r>
          </a:p>
          <a:p>
            <a:pPr eaLnBrk="1" hangingPunct="1"/>
            <a:r>
              <a:rPr lang="en-US" sz="2000" dirty="0"/>
              <a:t>This object contains </a:t>
            </a:r>
          </a:p>
          <a:p>
            <a:pPr lvl="1" eaLnBrk="1" hangingPunct="1"/>
            <a:r>
              <a:rPr lang="en-US" sz="2000" dirty="0"/>
              <a:t>all the global variables in the script</a:t>
            </a:r>
          </a:p>
          <a:p>
            <a:pPr lvl="1" eaLnBrk="1" hangingPunct="1"/>
            <a:r>
              <a:rPr lang="en-US" sz="2000" dirty="0"/>
              <a:t>all the user-defined functions in the script </a:t>
            </a:r>
          </a:p>
          <a:p>
            <a:pPr lvl="1" eaLnBrk="1" hangingPunct="1"/>
            <a:r>
              <a:rPr lang="en-US" sz="2000" dirty="0"/>
              <a:t>all the built-in global functions listed in the following slide</a:t>
            </a:r>
          </a:p>
          <a:p>
            <a:pPr eaLnBrk="1" hangingPunct="1"/>
            <a:r>
              <a:rPr lang="en-US" sz="2000" dirty="0"/>
              <a:t>You do not need to use the </a:t>
            </a:r>
            <a:r>
              <a:rPr lang="en-US" sz="2000" dirty="0">
                <a:latin typeface="Lucida Console" pitchFamily="49" charset="0"/>
              </a:rPr>
              <a:t>Global</a:t>
            </a:r>
            <a:r>
              <a:rPr lang="en-US" sz="2000" dirty="0"/>
              <a:t> object directly; JavaScript uses it for you</a:t>
            </a: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JavaScript Global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iw3htp5_09_JSFunctions_Page_54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0555" y="90008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8096" y="3988272"/>
            <a:ext cx="6624736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C598-FBC3-4F94-8ACE-B771C3FF3F12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</a:p>
        </p:txBody>
      </p:sp>
    </p:spTree>
    <p:extLst>
      <p:ext uri="{BB962C8B-B14F-4D97-AF65-F5344CB8AC3E}">
        <p14:creationId xmlns:p14="http://schemas.microsoft.com/office/powerpoint/2010/main" val="172571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Part 2: Events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</a:p>
        </p:txBody>
      </p:sp>
    </p:spTree>
    <p:extLst>
      <p:ext uri="{BB962C8B-B14F-4D97-AF65-F5344CB8AC3E}">
        <p14:creationId xmlns:p14="http://schemas.microsoft.com/office/powerpoint/2010/main" val="259669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876159" y="1892315"/>
            <a:ext cx="11029616" cy="4059496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/>
              <a:t>To develop and maintain a large program </a:t>
            </a:r>
          </a:p>
          <a:p>
            <a:pPr lvl="1" eaLnBrk="1" hangingPunct="1"/>
            <a:r>
              <a:rPr lang="en-US" sz="1800" dirty="0"/>
              <a:t>construct it from small, simple pieces</a:t>
            </a:r>
          </a:p>
          <a:p>
            <a:pPr lvl="1" eaLnBrk="1" hangingPunct="1"/>
            <a:r>
              <a:rPr lang="en-US" sz="1800" dirty="0"/>
              <a:t>divide and conquer</a:t>
            </a:r>
          </a:p>
          <a:p>
            <a:r>
              <a:rPr lang="en-US" b="1" dirty="0"/>
              <a:t>2 categories of functions</a:t>
            </a:r>
          </a:p>
          <a:p>
            <a:pPr lvl="1"/>
            <a:r>
              <a:rPr lang="en-US" sz="1800" dirty="0"/>
              <a:t>Prepackaged functions and objects available in JavaScript</a:t>
            </a:r>
          </a:p>
          <a:p>
            <a:pPr lvl="2"/>
            <a:r>
              <a:rPr lang="en-US" sz="1800" dirty="0"/>
              <a:t>JavaScript provides several objects that have a rich collection of methods for performing common mathematical calculations, string manipulations, date and time manipulations, and manipulations of collections of data called arrays</a:t>
            </a:r>
          </a:p>
          <a:p>
            <a:pPr marL="1008000" lvl="3" indent="0">
              <a:buNone/>
            </a:pPr>
            <a:r>
              <a:rPr lang="en-US" sz="1800" dirty="0">
                <a:solidFill>
                  <a:srgbClr val="FF0000"/>
                </a:solidFill>
                <a:latin typeface="Lucida Console" pitchFamily="49" charset="0"/>
              </a:rPr>
              <a:t>Example: Math.pow()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/>
              <a:t>Programmer-defined Functions </a:t>
            </a:r>
          </a:p>
          <a:p>
            <a:pPr lvl="2"/>
            <a:r>
              <a:rPr lang="en-US" sz="1800" dirty="0"/>
              <a:t>Perform specific tasks and use them at many points in a script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02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JS - Chapter5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462" y="1504336"/>
            <a:ext cx="10744348" cy="397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493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Events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6756" y="4221842"/>
            <a:ext cx="6096000" cy="259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6756" y="784344"/>
            <a:ext cx="6096000" cy="401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11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1818968"/>
            <a:ext cx="11129027" cy="4039831"/>
          </a:xfrm>
        </p:spPr>
        <p:txBody>
          <a:bodyPr>
            <a:normAutofit fontScale="85000" lnSpcReduction="20000"/>
          </a:bodyPr>
          <a:lstStyle/>
          <a:p>
            <a:pPr marL="566928" indent="-457200">
              <a:spcAft>
                <a:spcPts val="0"/>
              </a:spcAft>
              <a:defRPr/>
            </a:pPr>
            <a:r>
              <a:rPr lang="en-US" sz="2800" dirty="0"/>
              <a:t>The window object’s load event fires when the window finishes loading successfully</a:t>
            </a:r>
          </a:p>
          <a:p>
            <a:pPr marL="566928" indent="-457200">
              <a:spcAft>
                <a:spcPts val="0"/>
              </a:spcAft>
              <a:defRPr/>
            </a:pPr>
            <a:endParaRPr lang="en-US" sz="2800" dirty="0"/>
          </a:p>
          <a:p>
            <a:pPr marL="566928" indent="-457200">
              <a:spcAft>
                <a:spcPts val="0"/>
              </a:spcAft>
              <a:defRPr/>
            </a:pPr>
            <a:r>
              <a:rPr lang="en-US" sz="2800" dirty="0"/>
              <a:t>Two models for registering event handlers</a:t>
            </a:r>
          </a:p>
          <a:p>
            <a:pPr marL="658692" lvl="1" indent="-342900">
              <a:spcBef>
                <a:spcPts val="324"/>
              </a:spcBef>
              <a:defRPr/>
            </a:pPr>
            <a:r>
              <a:rPr lang="en-US" sz="2400" dirty="0"/>
              <a:t>IN HTML</a:t>
            </a:r>
          </a:p>
          <a:p>
            <a:pPr marL="626112" lvl="2" indent="0">
              <a:spcBef>
                <a:spcPts val="324"/>
              </a:spcBef>
              <a:buNone/>
              <a:defRPr/>
            </a:pPr>
            <a:r>
              <a:rPr lang="en-US" sz="2000" dirty="0">
                <a:latin typeface="Lucida Console" pitchFamily="49" charset="0"/>
              </a:rPr>
              <a:t>	&lt;body </a:t>
            </a:r>
            <a:r>
              <a:rPr lang="en-US" sz="2000" dirty="0" err="1">
                <a:latin typeface="Lucida Console" pitchFamily="49" charset="0"/>
              </a:rPr>
              <a:t>onload</a:t>
            </a:r>
            <a:r>
              <a:rPr lang="en-US" sz="2000" dirty="0">
                <a:latin typeface="Lucida Console" pitchFamily="49" charset="0"/>
              </a:rPr>
              <a:t> = "start()"&gt;</a:t>
            </a:r>
          </a:p>
          <a:p>
            <a:pPr marL="626112" lvl="2" indent="0">
              <a:spcBef>
                <a:spcPts val="324"/>
              </a:spcBef>
              <a:buNone/>
              <a:defRPr/>
            </a:pPr>
            <a:endParaRPr lang="en-US" sz="2400" dirty="0"/>
          </a:p>
          <a:p>
            <a:pPr marL="658692" lvl="1" indent="-342900">
              <a:spcBef>
                <a:spcPts val="324"/>
              </a:spcBef>
              <a:defRPr/>
            </a:pPr>
            <a:r>
              <a:rPr lang="en-US" sz="2400" dirty="0"/>
              <a:t>In JavaScript</a:t>
            </a:r>
          </a:p>
          <a:p>
            <a:pPr marL="626112" lvl="2" indent="0">
              <a:spcBef>
                <a:spcPts val="324"/>
              </a:spcBef>
              <a:buNone/>
              <a:defRPr/>
            </a:pPr>
            <a:r>
              <a:rPr lang="en-US" sz="2000" dirty="0">
                <a:latin typeface="Lucida Console" pitchFamily="49" charset="0"/>
              </a:rPr>
              <a:t>	</a:t>
            </a:r>
            <a:r>
              <a:rPr lang="en-US" sz="2000" dirty="0" err="1">
                <a:latin typeface="Lucida Console" pitchFamily="49" charset="0"/>
              </a:rPr>
              <a:t>document.onload</a:t>
            </a:r>
            <a:r>
              <a:rPr lang="en-US" sz="2000" dirty="0">
                <a:latin typeface="Lucida Console" pitchFamily="49" charset="0"/>
              </a:rPr>
              <a:t> = "start()”;</a:t>
            </a:r>
          </a:p>
          <a:p>
            <a:pPr marL="626112" lvl="2" indent="0">
              <a:spcBef>
                <a:spcPts val="324"/>
              </a:spcBef>
              <a:buNone/>
              <a:defRPr/>
            </a:pPr>
            <a:endParaRPr lang="en-US" sz="1600" dirty="0"/>
          </a:p>
          <a:p>
            <a:pPr marL="658692" lvl="1" indent="-342900">
              <a:spcBef>
                <a:spcPts val="324"/>
              </a:spcBef>
              <a:defRPr/>
            </a:pPr>
            <a:r>
              <a:rPr lang="en-US" sz="2400" dirty="0"/>
              <a:t>JavaScript function </a:t>
            </a:r>
            <a:r>
              <a:rPr lang="en-US" sz="2400" dirty="0">
                <a:latin typeface="Lucida Console" pitchFamily="49" charset="0"/>
              </a:rPr>
              <a:t>start</a:t>
            </a:r>
            <a:r>
              <a:rPr lang="en-US" sz="2400" dirty="0"/>
              <a:t> is called when the </a:t>
            </a:r>
            <a:r>
              <a:rPr lang="en-US" sz="2400" dirty="0">
                <a:latin typeface="Lucida Console" pitchFamily="49" charset="0"/>
              </a:rPr>
              <a:t>body</a:t>
            </a:r>
            <a:r>
              <a:rPr lang="en-US" sz="2400" dirty="0"/>
              <a:t> element loads or document loads</a:t>
            </a:r>
          </a:p>
          <a:p>
            <a:pPr marL="109728" indent="0">
              <a:buNone/>
              <a:defRPr/>
            </a:pPr>
            <a:r>
              <a:rPr lang="en-US" sz="2400" dirty="0">
                <a:latin typeface="Lucida Console" pitchFamily="49" charset="0"/>
              </a:rPr>
              <a:t>	</a:t>
            </a:r>
          </a:p>
          <a:p>
            <a:pPr marL="365760" indent="-256032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endParaRPr lang="en-US" sz="2800" dirty="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Lucida Console" pitchFamily="49" charset="0"/>
              </a:rPr>
              <a:t>load</a:t>
            </a:r>
            <a:r>
              <a:rPr lang="en-US" dirty="0"/>
              <a:t> Event…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78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1910994"/>
            <a:ext cx="2112847" cy="4223379"/>
          </a:xfrm>
        </p:spPr>
        <p:txBody>
          <a:bodyPr/>
          <a:lstStyle/>
          <a:p>
            <a:pPr eaLnBrk="1" hangingPunct="1"/>
            <a:r>
              <a:rPr lang="en-US" sz="2000" dirty="0" err="1">
                <a:latin typeface="Lucida Console" pitchFamily="49" charset="0"/>
              </a:rPr>
              <a:t>mousemove</a:t>
            </a:r>
            <a:r>
              <a:rPr lang="en-US" sz="2000" dirty="0"/>
              <a:t> event occurs whenever the user moves the mouse over the web page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 err="1">
                <a:latin typeface="Lucida Console" pitchFamily="49" charset="0"/>
              </a:rPr>
              <a:t>mouseMove</a:t>
            </a:r>
            <a:r>
              <a:rPr lang="en-US" sz="3200" dirty="0">
                <a:latin typeface="Times New Roman" pitchFamily="18" charset="0"/>
              </a:rPr>
              <a:t>  &amp; </a:t>
            </a:r>
            <a:r>
              <a:rPr lang="en-US" sz="3200" dirty="0" err="1">
                <a:latin typeface="Lucida Console" pitchFamily="49" charset="0"/>
              </a:rPr>
              <a:t>mouseOut</a:t>
            </a:r>
            <a:r>
              <a:rPr lang="en-US" sz="3200" dirty="0">
                <a:latin typeface="Times New Roman" pitchFamily="18" charset="0"/>
              </a:rPr>
              <a:t> Events </a:t>
            </a:r>
            <a:endParaRPr lang="en-US" sz="3200" dirty="0">
              <a:latin typeface="Lucida Console" pitchFamily="49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7498" y="1910994"/>
            <a:ext cx="6029325" cy="455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9908" y="1789472"/>
            <a:ext cx="4499991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09907" y="3044986"/>
            <a:ext cx="4443164" cy="174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11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When the mouse cursor enters an element, an </a:t>
            </a:r>
            <a:r>
              <a:rPr lang="en-US" sz="2400" dirty="0" err="1">
                <a:latin typeface="Lucida Console" pitchFamily="49" charset="0"/>
              </a:rPr>
              <a:t>mouseover</a:t>
            </a:r>
            <a:r>
              <a:rPr lang="en-US" sz="2400" dirty="0"/>
              <a:t> event occurs for that element</a:t>
            </a:r>
          </a:p>
          <a:p>
            <a:pPr eaLnBrk="1" hangingPunct="1"/>
            <a:r>
              <a:rPr lang="en-US" sz="2400" dirty="0"/>
              <a:t>When the mouse cursor leaves the element, a </a:t>
            </a:r>
            <a:r>
              <a:rPr lang="en-US" sz="2400" dirty="0" err="1">
                <a:latin typeface="Lucida Console" pitchFamily="49" charset="0"/>
              </a:rPr>
              <a:t>mouseout</a:t>
            </a:r>
            <a:r>
              <a:rPr lang="en-US" sz="2400" dirty="0"/>
              <a:t> event occurs for that element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Rollovers with </a:t>
            </a:r>
            <a:r>
              <a:rPr lang="en-US" sz="3200" dirty="0" err="1">
                <a:latin typeface="Lucida Console" pitchFamily="49" charset="0"/>
              </a:rPr>
              <a:t>mouseover</a:t>
            </a:r>
            <a:r>
              <a:rPr lang="en-US" sz="3200" dirty="0"/>
              <a:t> and </a:t>
            </a:r>
            <a:r>
              <a:rPr lang="en-US" sz="3200" dirty="0" err="1">
                <a:latin typeface="Lucida Console" pitchFamily="49" charset="0"/>
              </a:rPr>
              <a:t>mouseout</a:t>
            </a:r>
            <a:endParaRPr lang="en-US" sz="3200" dirty="0">
              <a:latin typeface="Lucida Console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34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OncliCk</a:t>
            </a:r>
            <a:r>
              <a:rPr lang="en-US" dirty="0"/>
              <a:t> Event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82870" y="1882271"/>
            <a:ext cx="11355169" cy="4174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FF0000"/>
                </a:solidFill>
              </a:rPr>
              <a:t>onclick</a:t>
            </a:r>
            <a:r>
              <a:rPr lang="en-US" dirty="0"/>
              <a:t> event occurs when the user clicks on an element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ar-SA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9471" y="2708921"/>
            <a:ext cx="4607957" cy="32711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3099" y="2708921"/>
            <a:ext cx="2228850" cy="876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0858" y="4322594"/>
            <a:ext cx="2238375" cy="102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6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Ondblclik</a:t>
            </a:r>
            <a:r>
              <a:rPr lang="en-US" dirty="0"/>
              <a:t> Event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81192" y="1866736"/>
            <a:ext cx="11029615" cy="367830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FF0000"/>
                </a:solidFill>
              </a:rPr>
              <a:t>ondblclick</a:t>
            </a:r>
            <a:r>
              <a:rPr lang="en-US" dirty="0"/>
              <a:t> event occurs when the user double clicks on an element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ar-SA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9" y="2596152"/>
            <a:ext cx="6626863" cy="32048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2534" y="2583264"/>
            <a:ext cx="295275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00634" y="3254492"/>
            <a:ext cx="2914650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2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Onsubmit</a:t>
            </a:r>
            <a:r>
              <a:rPr lang="en-US" dirty="0"/>
              <a:t> Event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43540" y="1938508"/>
            <a:ext cx="11029615" cy="367830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FF0000"/>
                </a:solidFill>
              </a:rPr>
              <a:t>onsubmit</a:t>
            </a:r>
            <a:r>
              <a:rPr lang="en-US" dirty="0"/>
              <a:t> event occurs when the submit button in a form is clicked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ar-SA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365" y="2428099"/>
            <a:ext cx="6544037" cy="3523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2532" y="2683521"/>
            <a:ext cx="3990975" cy="2305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0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Onreset</a:t>
            </a:r>
            <a:r>
              <a:rPr lang="en-US" dirty="0"/>
              <a:t> Event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42452" y="1928218"/>
            <a:ext cx="11287432" cy="393058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FF0000"/>
                </a:solidFill>
              </a:rPr>
              <a:t>onreset</a:t>
            </a:r>
            <a:r>
              <a:rPr lang="en-US" dirty="0"/>
              <a:t> event occurs when the reset button in a form is clicked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ar-SA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707" y="2386777"/>
            <a:ext cx="5387616" cy="36842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5715" y="2247573"/>
            <a:ext cx="4573323" cy="136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9517" y="3690915"/>
            <a:ext cx="4545718" cy="277896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7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References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H" dirty="0" err="1"/>
              <a:t>TextBook</a:t>
            </a:r>
            <a:r>
              <a:rPr lang="fr-CH" dirty="0"/>
              <a:t> and Pearson </a:t>
            </a:r>
            <a:r>
              <a:rPr lang="fr-CH" dirty="0" err="1"/>
              <a:t>slides</a:t>
            </a:r>
            <a:endParaRPr lang="fr-CH" dirty="0"/>
          </a:p>
          <a:p>
            <a:r>
              <a:rPr lang="fr-CH" dirty="0"/>
              <a:t>W3school.com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1091382" y="1828800"/>
            <a:ext cx="10441858" cy="461623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/>
              <a:t>JavaScript events </a:t>
            </a:r>
          </a:p>
          <a:p>
            <a:pPr lvl="1" eaLnBrk="1" hangingPunct="1"/>
            <a:r>
              <a:rPr lang="en-US" dirty="0"/>
              <a:t>Allow scripts to respond to user interactions and modify the page accordingly</a:t>
            </a:r>
          </a:p>
          <a:p>
            <a:pPr eaLnBrk="1" hangingPunct="1"/>
            <a:r>
              <a:rPr lang="en-US" b="1" dirty="0"/>
              <a:t>Events and event handling </a:t>
            </a:r>
          </a:p>
          <a:p>
            <a:pPr lvl="1" eaLnBrk="1" hangingPunct="1"/>
            <a:r>
              <a:rPr lang="en-US" dirty="0"/>
              <a:t>Helps make web applications more dynamic and interactive</a:t>
            </a:r>
          </a:p>
          <a:p>
            <a:pPr lvl="1"/>
            <a:r>
              <a:rPr lang="en-US" dirty="0"/>
              <a:t>Examples of HTML events:</a:t>
            </a:r>
          </a:p>
          <a:p>
            <a:pPr lvl="2"/>
            <a:r>
              <a:rPr lang="en-US" dirty="0"/>
              <a:t>When a user clicks the mouse</a:t>
            </a:r>
          </a:p>
          <a:p>
            <a:pPr lvl="2"/>
            <a:r>
              <a:rPr lang="en-US" dirty="0"/>
              <a:t>When a web page has loaded</a:t>
            </a:r>
          </a:p>
          <a:p>
            <a:pPr lvl="2"/>
            <a:r>
              <a:rPr lang="en-US" dirty="0"/>
              <a:t>When an image has been loaded</a:t>
            </a:r>
          </a:p>
          <a:p>
            <a:pPr lvl="2"/>
            <a:r>
              <a:rPr lang="en-US" dirty="0"/>
              <a:t>When the mouse moves over an element</a:t>
            </a:r>
          </a:p>
          <a:p>
            <a:pPr lvl="2"/>
            <a:r>
              <a:rPr lang="en-US" dirty="0"/>
              <a:t>When an input field is changed</a:t>
            </a:r>
          </a:p>
          <a:p>
            <a:pPr lvl="2"/>
            <a:r>
              <a:rPr lang="en-US" dirty="0"/>
              <a:t>When an HTML form is submitted</a:t>
            </a:r>
          </a:p>
          <a:p>
            <a:pPr lvl="1"/>
            <a:r>
              <a:rPr lang="en-US" dirty="0"/>
              <a:t>Event Handler</a:t>
            </a:r>
          </a:p>
          <a:p>
            <a:pPr lvl="2"/>
            <a:r>
              <a:rPr lang="en-US" sz="2000" dirty="0"/>
              <a:t>is a function that responds to an event</a:t>
            </a:r>
            <a:endParaRPr lang="en-US" dirty="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0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Part 1: Functions</a:t>
            </a:r>
            <a:endParaRPr lang="ar-S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AAC598-FBC3-4F94-8ACE-B771C3FF3F12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</a:p>
        </p:txBody>
      </p:sp>
    </p:spTree>
    <p:extLst>
      <p:ext uri="{BB962C8B-B14F-4D97-AF65-F5344CB8AC3E}">
        <p14:creationId xmlns:p14="http://schemas.microsoft.com/office/powerpoint/2010/main" val="304774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2134" y="1454012"/>
            <a:ext cx="7209424" cy="221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5870" y="3817451"/>
            <a:ext cx="7744441" cy="91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JS - Chapter5</a:t>
            </a:r>
          </a:p>
        </p:txBody>
      </p:sp>
    </p:spTree>
    <p:extLst>
      <p:ext uri="{BB962C8B-B14F-4D97-AF65-F5344CB8AC3E}">
        <p14:creationId xmlns:p14="http://schemas.microsoft.com/office/powerpoint/2010/main" val="112552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A function is a block of code that will be executed when "someone" calls it.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Methods are called in the same way as functions, but require the name of the object to which the method belongs and a dot preceding the method name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Function (and method) arguments may be constants, variables or expressions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Programmer-defined</a:t>
            </a:r>
            <a:r>
              <a:rPr lang="en-US" sz="4000" dirty="0"/>
              <a:t> </a:t>
            </a:r>
            <a:r>
              <a:rPr lang="en-US" dirty="0"/>
              <a:t>Functions</a:t>
            </a:r>
            <a:r>
              <a:rPr lang="en-US" sz="4000" dirty="0"/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3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Programmer-defined Functions…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81191" y="1838631"/>
            <a:ext cx="11286343" cy="4601497"/>
          </a:xfrm>
        </p:spPr>
        <p:txBody>
          <a:bodyPr>
            <a:normAutofit fontScale="25000" lnSpcReduction="20000"/>
          </a:bodyPr>
          <a:lstStyle/>
          <a:p>
            <a:endParaRPr lang="en-US" sz="6400" dirty="0"/>
          </a:p>
          <a:p>
            <a:r>
              <a:rPr lang="en-US" sz="6400" dirty="0"/>
              <a:t>Calling a Function with Arguments: </a:t>
            </a:r>
            <a:r>
              <a:rPr lang="en-US" sz="6400" dirty="0" err="1"/>
              <a:t>myFunction</a:t>
            </a:r>
            <a:r>
              <a:rPr lang="en-US" sz="6400" dirty="0"/>
              <a:t>(</a:t>
            </a:r>
            <a:r>
              <a:rPr lang="en-US" sz="6400" i="1" dirty="0"/>
              <a:t>argument1,argument2</a:t>
            </a:r>
            <a:r>
              <a:rPr lang="en-US" sz="6400" dirty="0"/>
              <a:t>)</a:t>
            </a:r>
          </a:p>
          <a:p>
            <a:pPr lvl="1"/>
            <a:r>
              <a:rPr lang="en-US" sz="6400" dirty="0"/>
              <a:t>When you call a function, you can pass along some values to it, these values are called </a:t>
            </a:r>
            <a:r>
              <a:rPr lang="en-US" sz="6400" i="1" dirty="0"/>
              <a:t>arguments</a:t>
            </a:r>
            <a:r>
              <a:rPr lang="en-US" sz="6400" dirty="0"/>
              <a:t> or </a:t>
            </a:r>
            <a:r>
              <a:rPr lang="en-US" sz="6400" i="1" dirty="0"/>
              <a:t>parameters</a:t>
            </a:r>
            <a:r>
              <a:rPr lang="en-US" sz="6400" dirty="0"/>
              <a:t>.</a:t>
            </a:r>
          </a:p>
          <a:p>
            <a:pPr lvl="1"/>
            <a:r>
              <a:rPr lang="en-US" sz="6400" dirty="0"/>
              <a:t>You can send as many arguments as you like, separated by commas (,)</a:t>
            </a:r>
            <a:br>
              <a:rPr lang="en-US" sz="4300" dirty="0"/>
            </a:br>
            <a:endParaRPr lang="en-US" sz="4300" dirty="0"/>
          </a:p>
          <a:p>
            <a:r>
              <a:rPr lang="en-US" sz="6400" dirty="0"/>
              <a:t>Declare the argument, as variables, when you declare the function:</a:t>
            </a:r>
          </a:p>
          <a:p>
            <a:pPr marL="594000" lvl="2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5400" i="1" dirty="0">
                <a:latin typeface="Courier New" panose="02070309020205020404" pitchFamily="49" charset="0"/>
                <a:cs typeface="Courier New" panose="02070309020205020404" pitchFamily="49" charset="0"/>
              </a:rPr>
              <a:t>var1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5400" i="1" dirty="0">
                <a:latin typeface="Courier New" panose="02070309020205020404" pitchFamily="49" charset="0"/>
                <a:cs typeface="Courier New" panose="02070309020205020404" pitchFamily="49" charset="0"/>
              </a:rPr>
              <a:t>var2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5400" i="1" dirty="0">
                <a:latin typeface="Courier New" panose="02070309020205020404" pitchFamily="49" charset="0"/>
                <a:cs typeface="Courier New" panose="02070309020205020404" pitchFamily="49" charset="0"/>
              </a:rPr>
              <a:t>some code</a:t>
            </a:r>
            <a:b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4300" dirty="0"/>
          </a:p>
          <a:p>
            <a:r>
              <a:rPr lang="en-US" sz="6400" dirty="0"/>
              <a:t>The variables and the arguments must be in the expected order. The first variable is given the value of the first passed argument etc.</a:t>
            </a:r>
            <a:endParaRPr lang="en-US" sz="4300" dirty="0"/>
          </a:p>
          <a:p>
            <a:pPr marL="594000" lvl="2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&lt;button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('Harry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Potter','Wizard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')"&gt;Try it&lt;/button&gt;</a:t>
            </a:r>
            <a:b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b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name,job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	alert("Welcome " + name + ", the " + job);</a:t>
            </a:r>
            <a:b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</a:p>
          <a:p>
            <a:pPr lvl="1"/>
            <a:endParaRPr lang="ar-S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21262"/>
            <a:ext cx="6917210" cy="365125"/>
          </a:xfrm>
        </p:spPr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4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Programmer-defined Functions…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81193" y="1897627"/>
            <a:ext cx="11138859" cy="3872682"/>
          </a:xfrm>
        </p:spPr>
        <p:txBody>
          <a:bodyPr>
            <a:normAutofit fontScale="85000" lnSpcReduction="20000"/>
          </a:bodyPr>
          <a:lstStyle/>
          <a:p>
            <a:r>
              <a:rPr lang="en-US" sz="1900" dirty="0"/>
              <a:t>Function can return a value back to where the call was made by using the </a:t>
            </a:r>
            <a:r>
              <a:rPr lang="en-US" sz="1900" i="1" dirty="0"/>
              <a:t>return</a:t>
            </a:r>
            <a:r>
              <a:rPr lang="en-US" sz="1900" dirty="0"/>
              <a:t> statement.</a:t>
            </a:r>
          </a:p>
          <a:p>
            <a:r>
              <a:rPr lang="en-US" sz="1900" dirty="0"/>
              <a:t>When using the </a:t>
            </a:r>
            <a:r>
              <a:rPr lang="en-US" sz="1900" i="1" dirty="0"/>
              <a:t>return</a:t>
            </a:r>
            <a:r>
              <a:rPr lang="en-US" sz="1900" dirty="0"/>
              <a:t> statement, the function will stop executing, and return the specified value.</a:t>
            </a:r>
          </a:p>
          <a:p>
            <a:r>
              <a:rPr lang="en-US" sz="1900" dirty="0"/>
              <a:t>Syntax</a:t>
            </a:r>
          </a:p>
          <a:p>
            <a:pPr lvl="1"/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x=5;</a:t>
            </a:r>
            <a:b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x;</a:t>
            </a:r>
            <a:b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900" dirty="0"/>
          </a:p>
          <a:p>
            <a:r>
              <a:rPr lang="en-US" sz="1900" dirty="0"/>
              <a:t>The function-call will be replaced with the return value:</a:t>
            </a:r>
          </a:p>
          <a:p>
            <a:pPr lvl="1"/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The variable </a:t>
            </a:r>
            <a:r>
              <a:rPr lang="en-US" sz="1900" dirty="0" err="1"/>
              <a:t>myVar</a:t>
            </a:r>
            <a:r>
              <a:rPr lang="en-US" sz="1900" dirty="0"/>
              <a:t> holds the value 5, which is what the function "</a:t>
            </a:r>
            <a:r>
              <a:rPr lang="en-US" sz="1900" dirty="0" err="1"/>
              <a:t>myFunction</a:t>
            </a:r>
            <a:r>
              <a:rPr lang="en-US" sz="1900" dirty="0"/>
              <a:t>()" returns</a:t>
            </a:r>
          </a:p>
          <a:p>
            <a:endParaRPr lang="ar-S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7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Programmer-defined Functions…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81192" y="1818968"/>
            <a:ext cx="11207685" cy="403983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/>
              <a:t>You can also use the return value without storing it as a variable:</a:t>
            </a:r>
          </a:p>
          <a:p>
            <a:pPr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buNone/>
            </a:pPr>
            <a: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("demo").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innerHTML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274638" lvl="1" indent="0">
              <a:buNone/>
            </a:pPr>
            <a:endParaRPr lang="en-US" sz="2300" b="1" dirty="0"/>
          </a:p>
          <a:p>
            <a:pPr lvl="1"/>
            <a:r>
              <a:rPr lang="en-US" sz="2200" b="1" dirty="0" err="1"/>
              <a:t>document.getElementById</a:t>
            </a:r>
            <a:r>
              <a:rPr lang="en-US" sz="2200" b="1" dirty="0"/>
              <a:t>("id").</a:t>
            </a:r>
            <a:r>
              <a:rPr lang="en-US" sz="2200" b="1" dirty="0" err="1"/>
              <a:t>innerHTML</a:t>
            </a:r>
            <a:r>
              <a:rPr lang="en-US" sz="2200" dirty="0"/>
              <a:t> is a document object method that access/manipulate element with the specified id.</a:t>
            </a:r>
          </a:p>
          <a:p>
            <a:pPr lvl="1"/>
            <a:endParaRPr lang="en-US" sz="2300" dirty="0"/>
          </a:p>
          <a:p>
            <a:r>
              <a:rPr lang="en-US" sz="2900" dirty="0"/>
              <a:t>Example: Calculate the product of two numbers, and return the result:</a:t>
            </a:r>
          </a:p>
          <a:p>
            <a:pPr lvl="1"/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940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a*b;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innerHTML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(4,3);</a:t>
            </a:r>
          </a:p>
          <a:p>
            <a:endParaRPr lang="ar-S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Chapter5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3326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3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051B94"/>
      </a:accent1>
      <a:accent2>
        <a:srgbClr val="4590B8"/>
      </a:accent2>
      <a:accent3>
        <a:srgbClr val="041077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{47A6752F-5DD0-E24D-8854-34C55886033D}tf10001123</Template>
  <TotalTime>723</TotalTime>
  <Words>1182</Words>
  <Application>Microsoft Macintosh PowerPoint</Application>
  <PresentationFormat>Widescreen</PresentationFormat>
  <Paragraphs>224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Courier New</vt:lpstr>
      <vt:lpstr>Gill Sans MT</vt:lpstr>
      <vt:lpstr>Lucida Console</vt:lpstr>
      <vt:lpstr>Tahoma</vt:lpstr>
      <vt:lpstr>Times New Roman</vt:lpstr>
      <vt:lpstr>Wingdings 2</vt:lpstr>
      <vt:lpstr>Wingdings 3</vt:lpstr>
      <vt:lpstr>Dividend</vt:lpstr>
      <vt:lpstr>CHAPTER 5: JavaScript Functions and Events handling</vt:lpstr>
      <vt:lpstr>Introduction</vt:lpstr>
      <vt:lpstr>Introduction</vt:lpstr>
      <vt:lpstr>Part 1: Functions</vt:lpstr>
      <vt:lpstr>PowerPoint Presentation</vt:lpstr>
      <vt:lpstr>Programmer-defined Functions…</vt:lpstr>
      <vt:lpstr>Programmer-defined Functions…</vt:lpstr>
      <vt:lpstr>Programmer-defined Functions…</vt:lpstr>
      <vt:lpstr>Programmer-defined Functions…</vt:lpstr>
      <vt:lpstr>Example1 square </vt:lpstr>
      <vt:lpstr>Example 2…</vt:lpstr>
      <vt:lpstr>Example 2…</vt:lpstr>
      <vt:lpstr>Example 2</vt:lpstr>
      <vt:lpstr>Notes on Programmer-Defined Functions</vt:lpstr>
      <vt:lpstr>Scope Rules</vt:lpstr>
      <vt:lpstr>Scope Rules (local variables)…</vt:lpstr>
      <vt:lpstr>JavaScript Global Functions</vt:lpstr>
      <vt:lpstr>PowerPoint Presentation</vt:lpstr>
      <vt:lpstr>Part 2: Events</vt:lpstr>
      <vt:lpstr>PowerPoint Presentation</vt:lpstr>
      <vt:lpstr>Common Events</vt:lpstr>
      <vt:lpstr>load Event…</vt:lpstr>
      <vt:lpstr>mouseMove  &amp; mouseOut Events </vt:lpstr>
      <vt:lpstr>Rollovers with mouseover and mouseout</vt:lpstr>
      <vt:lpstr>OncliCk Event</vt:lpstr>
      <vt:lpstr>Ondblclik Event</vt:lpstr>
      <vt:lpstr>Onsubmit Event</vt:lpstr>
      <vt:lpstr>Onreset Event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Nourchene Benayed</dc:creator>
  <cp:lastModifiedBy>Basel Magableh</cp:lastModifiedBy>
  <cp:revision>33</cp:revision>
  <dcterms:created xsi:type="dcterms:W3CDTF">2020-06-16T16:58:10Z</dcterms:created>
  <dcterms:modified xsi:type="dcterms:W3CDTF">2023-07-08T00:48:36Z</dcterms:modified>
</cp:coreProperties>
</file>